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9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5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9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9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4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1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0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2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4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3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3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5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3DE2E-B6F6-4CC5-8D5A-6E365788E278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3766-BBA9-4949-9084-7A3AA888D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3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 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40"/>
            <a:ext cx="9144000" cy="71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700809"/>
            <a:ext cx="8640960" cy="165618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МУЗЕЙ В ФОРМАТЕ СОЦИКУЛЬТУРНЫХ ПРАКТИК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15816" y="3886200"/>
            <a:ext cx="5976664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БЕЛЯКОВА Л.М.,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КАНДИДАТ КУЛЬТУРОЛОГИИ,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УЧИТЕЛЬ РУССКОГО ЯЗЫКА, 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ЛИТЕРАТУРЫ И  МХК 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МОУ СОШ №35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1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ПРОГРАММА «МУЗЕЙ И КУЛЬТУРА</a:t>
            </a:r>
            <a:r>
              <a:rPr lang="ru-RU" sz="3200" b="1" dirty="0" smtClean="0">
                <a:solidFill>
                  <a:schemeClr val="bg1"/>
                </a:solidFill>
              </a:rPr>
              <a:t>»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81369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Тема 1. Творческий отчет с элементами исследования «Страницы культуры первобытнообщинного периода</a:t>
            </a:r>
            <a:r>
              <a:rPr lang="ru-RU" sz="2000" b="1" dirty="0" smtClean="0"/>
              <a:t>»</a:t>
            </a:r>
          </a:p>
          <a:p>
            <a:endParaRPr lang="ru-RU" sz="2000" b="1" dirty="0" smtClean="0"/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Тема 2. Экскурсия-практикум «Божественная гармония Средневековья»</a:t>
            </a:r>
          </a:p>
          <a:p>
            <a:r>
              <a:rPr lang="ru-RU" sz="2000" b="1" dirty="0" smtClean="0"/>
              <a:t> </a:t>
            </a:r>
          </a:p>
          <a:p>
            <a:r>
              <a:rPr lang="ru-RU" sz="2000" b="1" dirty="0"/>
              <a:t>Тема 3. Урок-диалог «Феникс романтизма в русской художественной культуре</a:t>
            </a:r>
            <a:r>
              <a:rPr lang="ru-RU" sz="2000" b="1" dirty="0" smtClean="0"/>
              <a:t>»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Тема 4. «Мотив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камня в искусстве» (обобщение знаний по теме «Монументальное искусство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»).</a:t>
            </a:r>
          </a:p>
          <a:p>
            <a:endParaRPr lang="ru-RU" sz="2000" b="1" dirty="0"/>
          </a:p>
          <a:p>
            <a:r>
              <a:rPr lang="ru-RU" sz="2000" b="1" dirty="0"/>
              <a:t>Тема 5. Урок-вернисаж «Колумб душевного покоя» (художественный мир Чюрлениса</a:t>
            </a:r>
            <a:r>
              <a:rPr lang="ru-RU" sz="2000" b="1" dirty="0" smtClean="0"/>
              <a:t>)</a:t>
            </a:r>
          </a:p>
          <a:p>
            <a:endParaRPr lang="ru-RU" sz="2000" b="1" dirty="0"/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Тема 6.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Здесь каждый шаг в душе рождает воспоминанья прошлых лет»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(дворянская эпоха и ее отражение в романе А.С. Пушкина «Евгений Онегин»)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9715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40"/>
            <a:ext cx="9144000" cy="71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0806"/>
            <a:ext cx="7092788" cy="53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4533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967335"/>
            <a:ext cx="609961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ДЕНЬ МУЗЕЯ. ВСЕЙ ШКОЛОЙ В МУЗЕЙ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3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88"/>
            <a:ext cx="9178280" cy="69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Предпосылки формирования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социокультурной 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деятельности музея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187624" y="24208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27089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668344" y="23637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244334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Южно-Кенсингтонский музей</a:t>
            </a:r>
          </a:p>
          <a:p>
            <a:r>
              <a:rPr lang="ru-RU" b="1" dirty="0" smtClean="0"/>
              <a:t>Англия</a:t>
            </a:r>
          </a:p>
          <a:p>
            <a:r>
              <a:rPr lang="ru-RU" b="1" dirty="0" smtClean="0"/>
              <a:t>Формирует систему взаимодействия с социумом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3635896" y="4029163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США, Детройт</a:t>
            </a:r>
          </a:p>
          <a:p>
            <a:r>
              <a:rPr lang="ru-RU" b="1" dirty="0" smtClean="0"/>
              <a:t>Была </a:t>
            </a:r>
            <a:r>
              <a:rPr lang="ru-RU" b="1" dirty="0"/>
              <a:t>открыта первая </a:t>
            </a:r>
            <a:r>
              <a:rPr lang="ru-RU" b="1" dirty="0" smtClean="0"/>
              <a:t>школа промышленных </a:t>
            </a:r>
            <a:r>
              <a:rPr lang="ru-RU" b="1" dirty="0"/>
              <a:t>искусств</a:t>
            </a:r>
            <a:r>
              <a:rPr lang="ru-RU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3244334"/>
            <a:ext cx="262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Германия</a:t>
            </a:r>
            <a:r>
              <a:rPr lang="ru-RU" b="1" dirty="0"/>
              <a:t>. Рождение музейной педагогики</a:t>
            </a:r>
          </a:p>
        </p:txBody>
      </p:sp>
    </p:spTree>
    <p:extLst>
      <p:ext uri="{BB962C8B-B14F-4D97-AF65-F5344CB8AC3E}">
        <p14:creationId xmlns:p14="http://schemas.microsoft.com/office/powerpoint/2010/main" val="392637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-165100"/>
            <a:ext cx="9590088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60649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УСПЕШНОСТЬ РЕАЛИЗАЦИИ СКП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-79653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	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/>
              <a:t>- каждое </a:t>
            </a:r>
            <a:r>
              <a:rPr lang="ru-RU" sz="2000" b="1" dirty="0"/>
              <a:t>посещение музея должно иметь конкретную </a:t>
            </a:r>
            <a:r>
              <a:rPr lang="ru-RU" sz="2000" b="1" dirty="0" smtClean="0"/>
              <a:t> цель</a:t>
            </a:r>
            <a:r>
              <a:rPr lang="ru-RU" sz="2000" b="1" dirty="0"/>
              <a:t>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посещение </a:t>
            </a:r>
            <a:r>
              <a:rPr lang="ru-RU" sz="2000" b="1" dirty="0">
                <a:solidFill>
                  <a:srgbClr val="0070C0"/>
                </a:solidFill>
              </a:rPr>
              <a:t>музея не </a:t>
            </a:r>
            <a:r>
              <a:rPr lang="ru-RU" sz="2000" b="1" dirty="0" smtClean="0">
                <a:solidFill>
                  <a:srgbClr val="0070C0"/>
                </a:solidFill>
              </a:rPr>
              <a:t>развлечение</a:t>
            </a:r>
            <a:r>
              <a:rPr lang="ru-RU" sz="2000" b="1" dirty="0">
                <a:solidFill>
                  <a:srgbClr val="0070C0"/>
                </a:solidFill>
              </a:rPr>
              <a:t>, а серьезная работа, а потому нужно готовиться </a:t>
            </a:r>
            <a:r>
              <a:rPr lang="ru-RU" sz="2000" b="1" dirty="0" smtClean="0">
                <a:solidFill>
                  <a:srgbClr val="0070C0"/>
                </a:solidFill>
              </a:rPr>
              <a:t>к нему;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 smtClean="0"/>
              <a:t>- посещать </a:t>
            </a:r>
            <a:r>
              <a:rPr lang="ru-RU" sz="2000" b="1" dirty="0"/>
              <a:t>занятия в музее нужно после предварительной</a:t>
            </a:r>
          </a:p>
          <a:p>
            <a:r>
              <a:rPr lang="ru-RU" sz="2000" b="1" dirty="0"/>
              <a:t>подготовки и в процессе школьных занятий, то есть когда дети не</a:t>
            </a:r>
          </a:p>
          <a:p>
            <a:r>
              <a:rPr lang="ru-RU" sz="2000" b="1" dirty="0"/>
              <a:t>устали и готовы к восприятию</a:t>
            </a:r>
            <a:r>
              <a:rPr lang="ru-RU" sz="2000" b="1" dirty="0" smtClean="0"/>
              <a:t>;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0070C0"/>
                </a:solidFill>
              </a:rPr>
              <a:t>- следует </a:t>
            </a:r>
            <a:r>
              <a:rPr lang="ru-RU" sz="2000" b="1" dirty="0">
                <a:solidFill>
                  <a:srgbClr val="0070C0"/>
                </a:solidFill>
              </a:rPr>
              <a:t>отказаться от обзорных экскурсий как «безумно </a:t>
            </a:r>
            <a:r>
              <a:rPr lang="ru-RU" sz="2000" b="1" dirty="0" smtClean="0">
                <a:solidFill>
                  <a:srgbClr val="0070C0"/>
                </a:solidFill>
              </a:rPr>
              <a:t>тяжелых </a:t>
            </a:r>
            <a:r>
              <a:rPr lang="ru-RU" sz="2000" b="1" dirty="0">
                <a:solidFill>
                  <a:srgbClr val="0070C0"/>
                </a:solidFill>
              </a:rPr>
              <a:t>для сознания не только ребенка, но и взрослого</a:t>
            </a:r>
            <a:r>
              <a:rPr lang="ru-RU" sz="2000" b="1" dirty="0" smtClean="0">
                <a:solidFill>
                  <a:srgbClr val="0070C0"/>
                </a:solidFill>
              </a:rPr>
              <a:t>» (Б. Столяров);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отбирать </a:t>
            </a:r>
            <a:r>
              <a:rPr lang="ru-RU" sz="2000" b="1" dirty="0"/>
              <a:t>экспонаты для экскурсионного показа нужно на </a:t>
            </a:r>
            <a:r>
              <a:rPr lang="ru-RU" sz="2000" b="1" dirty="0" smtClean="0"/>
              <a:t>основе </a:t>
            </a:r>
            <a:r>
              <a:rPr lang="ru-RU" sz="2000" b="1" dirty="0"/>
              <a:t>возрастных интересов ребенка</a:t>
            </a:r>
            <a:r>
              <a:rPr lang="ru-RU" sz="2000" b="1" dirty="0" smtClean="0"/>
              <a:t>;</a:t>
            </a:r>
          </a:p>
          <a:p>
            <a:pPr marL="342900" indent="-342900">
              <a:buFontTx/>
              <a:buChar char="-"/>
            </a:pPr>
            <a:endParaRPr lang="ru-RU" sz="2000" b="1" dirty="0"/>
          </a:p>
          <a:p>
            <a:r>
              <a:rPr lang="ru-RU" sz="2000" b="1" dirty="0" smtClean="0">
                <a:solidFill>
                  <a:srgbClr val="0070C0"/>
                </a:solidFill>
              </a:rPr>
              <a:t>- итогом </a:t>
            </a:r>
            <a:r>
              <a:rPr lang="ru-RU" sz="2000" b="1" dirty="0">
                <a:solidFill>
                  <a:srgbClr val="0070C0"/>
                </a:solidFill>
              </a:rPr>
              <a:t>посещения музея должно быть самостоятельное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творчество детей (рисунок, сочинение на тему увиденного, создание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моделей и т. д.).</a:t>
            </a:r>
          </a:p>
        </p:txBody>
      </p:sp>
    </p:spTree>
    <p:extLst>
      <p:ext uri="{BB962C8B-B14F-4D97-AF65-F5344CB8AC3E}">
        <p14:creationId xmlns:p14="http://schemas.microsoft.com/office/powerpoint/2010/main" val="121602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-165100"/>
            <a:ext cx="9590088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24744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Экспозиция </a:t>
            </a:r>
            <a:r>
              <a:rPr lang="ru-RU" sz="2400" b="1" dirty="0"/>
              <a:t>музея должна строиться с учетом </a:t>
            </a:r>
            <a:r>
              <a:rPr lang="ru-RU" sz="2400" b="1" dirty="0" smtClean="0"/>
              <a:t>социального заказа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музейном пространстве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ДОЛЖЕН быть организован многоуровневый диалог </a:t>
            </a:r>
          </a:p>
          <a:p>
            <a:endParaRPr lang="ru-RU" sz="2400" b="1" dirty="0"/>
          </a:p>
          <a:p>
            <a:r>
              <a:rPr lang="ru-RU" sz="2400" b="1" dirty="0" smtClean="0"/>
              <a:t>В содержание всех творческих </a:t>
            </a:r>
            <a:r>
              <a:rPr lang="ru-RU" sz="2400" b="1" dirty="0"/>
              <a:t>объединений </a:t>
            </a:r>
            <a:r>
              <a:rPr lang="ru-RU" sz="2400" b="1" dirty="0" smtClean="0"/>
              <a:t> необходимо включить деятельностный аспект 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Научные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сотрудники музея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организуют индивидуальный подход к группе экскурсантов</a:t>
            </a:r>
          </a:p>
          <a:p>
            <a:endParaRPr lang="ru-RU" sz="2400" b="1" dirty="0"/>
          </a:p>
          <a:p>
            <a:r>
              <a:rPr lang="ru-RU" sz="2400" b="1" dirty="0" smtClean="0"/>
              <a:t>Музей  должен </a:t>
            </a:r>
            <a:r>
              <a:rPr lang="ru-RU" sz="2400" b="1" dirty="0"/>
              <a:t>быть </a:t>
            </a:r>
            <a:r>
              <a:rPr lang="ru-RU" sz="2400" b="1" dirty="0" smtClean="0"/>
              <a:t>открытым и доступным </a:t>
            </a:r>
            <a:endParaRPr lang="ru-RU" sz="2400" b="1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663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УСЛОВИЯ УСПЕШНОЙ РЕАЛИЗАЦИИ СКП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6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-165100"/>
            <a:ext cx="9590088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1663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Социальный аспект музеев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-495151"/>
            <a:ext cx="87129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Биологический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уровень (филогенез) 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 smtClean="0"/>
              <a:t>Эта </a:t>
            </a:r>
            <a:r>
              <a:rPr lang="ru-RU" sz="2000" b="1" dirty="0"/>
              <a:t>связь определяется </a:t>
            </a:r>
            <a:r>
              <a:rPr lang="ru-RU" sz="2000" b="1" dirty="0" smtClean="0"/>
              <a:t> этнокультурным </a:t>
            </a:r>
            <a:r>
              <a:rPr lang="ru-RU" sz="2000" b="1" dirty="0"/>
              <a:t>аспектом взаимоотношения людей.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Психолого-педагогический уровень</a:t>
            </a:r>
          </a:p>
          <a:p>
            <a:r>
              <a:rPr lang="ru-RU" sz="2000" b="1" dirty="0" smtClean="0"/>
              <a:t> Социализация человека </a:t>
            </a:r>
            <a:r>
              <a:rPr lang="ru-RU" sz="2000" b="1" dirty="0"/>
              <a:t>рассматривается как результат его активности и логики</a:t>
            </a:r>
          </a:p>
          <a:p>
            <a:r>
              <a:rPr lang="ru-RU" sz="2000" b="1" dirty="0"/>
              <a:t>развития внешних по отношению к нему жизненных ситуаций. В</a:t>
            </a:r>
          </a:p>
          <a:p>
            <a:r>
              <a:rPr lang="ru-RU" sz="2000" b="1" dirty="0"/>
              <a:t>процессе социализации происходит овладение навыками </a:t>
            </a:r>
            <a:r>
              <a:rPr lang="ru-RU" sz="2000" b="1" dirty="0" smtClean="0"/>
              <a:t>практической </a:t>
            </a:r>
            <a:r>
              <a:rPr lang="ru-RU" sz="2000" b="1" dirty="0"/>
              <a:t>деятельности со всей совокупностью социальных функций, </a:t>
            </a:r>
            <a:r>
              <a:rPr lang="ru-RU" sz="2000" b="1" dirty="0" smtClean="0"/>
              <a:t>ролей</a:t>
            </a:r>
            <a:r>
              <a:rPr lang="ru-RU" sz="2000" b="1" dirty="0"/>
              <a:t>, норм, прав, обязанностей и т. д.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Социальный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уровень (онтогенез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ru-RU" sz="2000" b="1" dirty="0"/>
              <a:t>С</a:t>
            </a:r>
            <a:r>
              <a:rPr lang="ru-RU" sz="2000" b="1" dirty="0" smtClean="0"/>
              <a:t>вязь </a:t>
            </a:r>
            <a:r>
              <a:rPr lang="ru-RU" sz="2000" b="1" dirty="0"/>
              <a:t>человека </a:t>
            </a:r>
            <a:r>
              <a:rPr lang="ru-RU" sz="2000" b="1" dirty="0" smtClean="0"/>
              <a:t>с обществом </a:t>
            </a:r>
            <a:r>
              <a:rPr lang="ru-RU" sz="2000" b="1" dirty="0"/>
              <a:t>и его социальными институтами, что обусловливает не¬</a:t>
            </a:r>
          </a:p>
          <a:p>
            <a:r>
              <a:rPr lang="ru-RU" sz="2000" b="1" dirty="0"/>
              <a:t>прерывность процесса его развития, от момента зачатия до ухода </a:t>
            </a:r>
            <a:r>
              <a:rPr lang="ru-RU" sz="2000" b="1" dirty="0" smtClean="0"/>
              <a:t>из жизни</a:t>
            </a:r>
            <a:r>
              <a:rPr lang="ru-RU" sz="2000" b="1" dirty="0"/>
              <a:t>, при этом в процессе развития человек постоянно меняет </a:t>
            </a:r>
            <a:r>
              <a:rPr lang="ru-RU" sz="2000" b="1" dirty="0" smtClean="0"/>
              <a:t>отношение </a:t>
            </a:r>
            <a:r>
              <a:rPr lang="ru-RU" sz="2000" b="1" dirty="0"/>
              <a:t>к себе и окружающему его миру.</a:t>
            </a:r>
          </a:p>
        </p:txBody>
      </p:sp>
    </p:spTree>
    <p:extLst>
      <p:ext uri="{BB962C8B-B14F-4D97-AF65-F5344CB8AC3E}">
        <p14:creationId xmlns:p14="http://schemas.microsoft.com/office/powerpoint/2010/main" val="18337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-165100"/>
            <a:ext cx="9590088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СТАДИИ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социализации детей в музейном пространстве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9252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Биоэнергетическая стадия </a:t>
            </a:r>
            <a:r>
              <a:rPr lang="ru-RU" dirty="0"/>
              <a:t>(от 3,5 месяцев эмбрионального развития). «Освоение» ребенком мира реализуется на уровне </a:t>
            </a:r>
            <a:r>
              <a:rPr lang="ru-RU" dirty="0" smtClean="0"/>
              <a:t>сенсорной </a:t>
            </a:r>
            <a:r>
              <a:rPr lang="ru-RU" dirty="0"/>
              <a:t>системы (вкуса, </a:t>
            </a:r>
            <a:r>
              <a:rPr lang="ru-RU" dirty="0" smtClean="0"/>
              <a:t>слуха)</a:t>
            </a:r>
            <a:endParaRPr lang="ru-RU" dirty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Идентификационная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стадия </a:t>
            </a:r>
            <a:r>
              <a:rPr lang="ru-RU" dirty="0"/>
              <a:t>(от 3-х лет) является </a:t>
            </a:r>
            <a:r>
              <a:rPr lang="ru-RU" dirty="0" smtClean="0"/>
              <a:t>периодом  отождествления </a:t>
            </a:r>
            <a:r>
              <a:rPr lang="ru-RU" dirty="0"/>
              <a:t>ребенком себя со всем, что его окружает, </a:t>
            </a:r>
            <a:r>
              <a:rPr lang="ru-RU" dirty="0" smtClean="0"/>
              <a:t>становления </a:t>
            </a:r>
            <a:r>
              <a:rPr lang="ru-RU" dirty="0"/>
              <a:t>и формирования «сенсомоторного, доречевого, </a:t>
            </a:r>
            <a:r>
              <a:rPr lang="ru-RU" dirty="0" smtClean="0"/>
              <a:t>практического </a:t>
            </a:r>
            <a:r>
              <a:rPr lang="ru-RU" dirty="0"/>
              <a:t>интеллекта».	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Коррекционная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стадия </a:t>
            </a:r>
            <a:r>
              <a:rPr lang="ru-RU" dirty="0"/>
              <a:t>(от 3,5 лет) характеризуется </a:t>
            </a:r>
            <a:r>
              <a:rPr lang="ru-RU" dirty="0" smtClean="0"/>
              <a:t>предпонятийным  интуитированным </a:t>
            </a:r>
            <a:r>
              <a:rPr lang="ru-RU" dirty="0"/>
              <a:t>мышлением, стремлением получить </a:t>
            </a:r>
            <a:r>
              <a:rPr lang="ru-RU" dirty="0" smtClean="0"/>
              <a:t>ответ </a:t>
            </a:r>
            <a:r>
              <a:rPr lang="ru-RU" dirty="0"/>
              <a:t>на главный вопрос «почему?», соответствовать нормам </a:t>
            </a:r>
            <a:r>
              <a:rPr lang="ru-RU" dirty="0" smtClean="0"/>
              <a:t> поведения </a:t>
            </a:r>
            <a:r>
              <a:rPr lang="ru-RU" dirty="0"/>
              <a:t>близких людей. На этой стадии зарождается </a:t>
            </a:r>
            <a:r>
              <a:rPr lang="ru-RU" dirty="0" smtClean="0"/>
              <a:t>совместная </a:t>
            </a:r>
            <a:r>
              <a:rPr lang="ru-RU" dirty="0"/>
              <a:t>целенаправленная деятельность детей, в процессе </a:t>
            </a:r>
            <a:r>
              <a:rPr lang="ru-RU" dirty="0" smtClean="0"/>
              <a:t>которой </a:t>
            </a:r>
            <a:r>
              <a:rPr lang="ru-RU" dirty="0"/>
              <a:t>они учатся руководить и подчиняться.	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4. Экспансивная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стадия </a:t>
            </a:r>
            <a:r>
              <a:rPr lang="ru-RU" dirty="0"/>
              <a:t>(от 6-ти до 10-ти лет) </a:t>
            </a:r>
            <a:r>
              <a:rPr lang="ru-RU" dirty="0" smtClean="0"/>
              <a:t>характеризуется стремлением </a:t>
            </a:r>
            <a:r>
              <a:rPr lang="ru-RU" dirty="0"/>
              <a:t>ребенка расширять свой социальный кругозор. </a:t>
            </a:r>
            <a:r>
              <a:rPr lang="ru-RU" dirty="0" smtClean="0"/>
              <a:t>Она является </a:t>
            </a:r>
            <a:r>
              <a:rPr lang="ru-RU" dirty="0"/>
              <a:t>периодом конкретных операций, в результате </a:t>
            </a:r>
            <a:r>
              <a:rPr lang="ru-RU" dirty="0" smtClean="0"/>
              <a:t>которых! формируется самооценка. </a:t>
            </a:r>
            <a:endParaRPr lang="ru-RU" dirty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5. Конвективная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стадия </a:t>
            </a:r>
            <a:r>
              <a:rPr lang="ru-RU" dirty="0"/>
              <a:t>(от 11-ти до 15-ти лет) </a:t>
            </a:r>
            <a:r>
              <a:rPr lang="ru-RU" dirty="0" smtClean="0"/>
              <a:t>характеризуется взрывоопасностью</a:t>
            </a:r>
            <a:r>
              <a:rPr lang="ru-RU" dirty="0"/>
              <a:t>. Подросток постоянно ищет выход из </a:t>
            </a:r>
            <a:r>
              <a:rPr lang="ru-RU" dirty="0" smtClean="0"/>
              <a:t>возникающих </a:t>
            </a:r>
            <a:r>
              <a:rPr lang="ru-RU" dirty="0"/>
              <a:t>конфликтных ситуаций. Устанавливается система </a:t>
            </a:r>
            <a:r>
              <a:rPr lang="ru-RU" dirty="0" smtClean="0"/>
              <a:t>социальных взаимоотношений </a:t>
            </a:r>
            <a:r>
              <a:rPr lang="ru-RU" dirty="0"/>
              <a:t>с родителями, друзьями, другими </a:t>
            </a:r>
            <a:r>
              <a:rPr lang="ru-RU" dirty="0" smtClean="0"/>
              <a:t>взрослыми.  </a:t>
            </a:r>
            <a:endParaRPr lang="ru-RU" dirty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6. Концептуальная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стадия </a:t>
            </a:r>
            <a:r>
              <a:rPr lang="ru-RU" dirty="0"/>
              <a:t>— охватывает возраст с 16 до 20 </a:t>
            </a:r>
            <a:r>
              <a:rPr lang="ru-RU" dirty="0" smtClean="0"/>
              <a:t>лет и </a:t>
            </a:r>
            <a:r>
              <a:rPr lang="ru-RU" dirty="0"/>
              <a:t>характеризуется выходом в самостоятельную жизнь и </a:t>
            </a:r>
            <a:r>
              <a:rPr lang="ru-RU" dirty="0" smtClean="0"/>
              <a:t>необходимостью </a:t>
            </a:r>
            <a:r>
              <a:rPr lang="ru-RU" dirty="0"/>
              <a:t>самоопределения, выбора жизненного </a:t>
            </a:r>
            <a:r>
              <a:rPr lang="ru-RU" dirty="0" smtClean="0"/>
              <a:t>пути.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7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00" y="-192574"/>
            <a:ext cx="9590088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252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Гуманистическая педагогика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 теория музейной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коммуникации в контексте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осмысления социокультурной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деятельности музея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772816"/>
            <a:ext cx="9252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 МОДЕЛИ МУЗЕЙНОЙ КОММУНИКАЦИИ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Познавательная </a:t>
            </a:r>
            <a:r>
              <a:rPr lang="ru-RU" dirty="0"/>
              <a:t>— посетитель общается с сотрудником </a:t>
            </a:r>
            <a:r>
              <a:rPr lang="ru-RU" dirty="0" smtClean="0"/>
              <a:t>музея </a:t>
            </a:r>
            <a:r>
              <a:rPr lang="ru-RU" dirty="0"/>
              <a:t>(экскурсоводом, хранителем, реставратором и т. д.) с целью </a:t>
            </a:r>
            <a:r>
              <a:rPr lang="ru-RU" dirty="0" smtClean="0"/>
              <a:t>получения </a:t>
            </a:r>
            <a:r>
              <a:rPr lang="ru-RU" dirty="0"/>
              <a:t>знаний, а экспонат служит предметом или содержанием этого общения (К. Хадсон</a:t>
            </a:r>
            <a:r>
              <a:rPr lang="ru-RU" dirty="0" smtClean="0"/>
              <a:t>).  </a:t>
            </a:r>
            <a:endParaRPr lang="ru-RU" dirty="0"/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Знаковая</a:t>
            </a:r>
            <a:r>
              <a:rPr lang="ru-RU" dirty="0" smtClean="0"/>
              <a:t> </a:t>
            </a:r>
            <a:r>
              <a:rPr lang="ru-RU" dirty="0"/>
              <a:t>— посетитель музея через экспонат, </a:t>
            </a:r>
            <a:r>
              <a:rPr lang="ru-RU" dirty="0" smtClean="0"/>
              <a:t>который представляет </a:t>
            </a:r>
            <a:r>
              <a:rPr lang="ru-RU" dirty="0"/>
              <a:t>собой некий знак социально-исторического </a:t>
            </a:r>
            <a:r>
              <a:rPr lang="ru-RU" dirty="0" smtClean="0"/>
              <a:t>содержания </a:t>
            </a:r>
            <a:r>
              <a:rPr lang="ru-RU" dirty="0"/>
              <a:t>(Ю. </a:t>
            </a:r>
            <a:r>
              <a:rPr lang="ru-RU" dirty="0" err="1"/>
              <a:t>Ромедер</a:t>
            </a:r>
            <a:r>
              <a:rPr lang="ru-RU" dirty="0"/>
              <a:t>), «общается» с его создателем, </a:t>
            </a:r>
            <a:r>
              <a:rPr lang="ru-RU" dirty="0" smtClean="0"/>
              <a:t>владельцем , восстанавливая </a:t>
            </a:r>
            <a:r>
              <a:rPr lang="ru-RU" dirty="0"/>
              <a:t>тем самым связь времен — прошлого, </a:t>
            </a:r>
            <a:r>
              <a:rPr lang="ru-RU" dirty="0" smtClean="0"/>
              <a:t>на-стоящего </a:t>
            </a:r>
            <a:r>
              <a:rPr lang="ru-RU" dirty="0"/>
              <a:t>и будущего.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Диалоговая </a:t>
            </a:r>
            <a:r>
              <a:rPr lang="ru-RU" dirty="0"/>
              <a:t>— посетители музея общаются между собой. </a:t>
            </a:r>
            <a:r>
              <a:rPr lang="ru-RU" dirty="0" smtClean="0"/>
              <a:t> Диалог </a:t>
            </a:r>
            <a:r>
              <a:rPr lang="ru-RU" dirty="0"/>
              <a:t>(дискуссия</a:t>
            </a:r>
            <a:r>
              <a:rPr lang="ru-RU" dirty="0" smtClean="0"/>
              <a:t>), может быть спонтанными  </a:t>
            </a:r>
            <a:r>
              <a:rPr lang="ru-RU" dirty="0"/>
              <a:t>или </a:t>
            </a:r>
            <a:r>
              <a:rPr lang="ru-RU" dirty="0" smtClean="0"/>
              <a:t>организованными.  </a:t>
            </a:r>
            <a:endParaRPr lang="ru-RU" dirty="0"/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Междисциплинарная </a:t>
            </a:r>
            <a:r>
              <a:rPr lang="ru-RU" dirty="0"/>
              <a:t>— современный музей является </a:t>
            </a:r>
            <a:r>
              <a:rPr lang="ru-RU" dirty="0" smtClean="0"/>
              <a:t>местом </a:t>
            </a:r>
            <a:r>
              <a:rPr lang="ru-RU" dirty="0"/>
              <a:t>сотрудничества специалистов разного профиля — </a:t>
            </a:r>
            <a:r>
              <a:rPr lang="ru-RU" dirty="0" smtClean="0"/>
              <a:t>музееведов, искусствоведов</a:t>
            </a:r>
            <a:r>
              <a:rPr lang="ru-RU" dirty="0"/>
              <a:t>, историков, психологов, культурологов, </a:t>
            </a:r>
            <a:r>
              <a:rPr lang="ru-RU" dirty="0" smtClean="0"/>
              <a:t>социологов.</a:t>
            </a:r>
            <a:endParaRPr lang="ru-RU" dirty="0"/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Информационно-коммуникативная </a:t>
            </a:r>
            <a:r>
              <a:rPr lang="ru-RU" dirty="0"/>
              <a:t>— музей </a:t>
            </a:r>
            <a:r>
              <a:rPr lang="ru-RU" dirty="0" smtClean="0"/>
              <a:t>рассматривает </a:t>
            </a:r>
            <a:r>
              <a:rPr lang="ru-RU" dirty="0"/>
              <a:t>посетителей как функционирующие в социокультурном </a:t>
            </a:r>
            <a:r>
              <a:rPr lang="ru-RU" dirty="0" smtClean="0"/>
              <a:t>пространстве </a:t>
            </a:r>
            <a:r>
              <a:rPr lang="ru-RU" dirty="0"/>
              <a:t>объекты, которые в музее являются компонентами, </a:t>
            </a:r>
            <a:r>
              <a:rPr lang="ru-RU" dirty="0" smtClean="0"/>
              <a:t>составляющими </a:t>
            </a:r>
            <a:r>
              <a:rPr lang="ru-RU" dirty="0"/>
              <a:t>особое </a:t>
            </a:r>
            <a:r>
              <a:rPr lang="ru-RU" dirty="0" smtClean="0"/>
              <a:t>  </a:t>
            </a:r>
            <a:r>
              <a:rPr lang="ru-RU" dirty="0"/>
              <a:t>образование «Музей — </a:t>
            </a:r>
            <a:r>
              <a:rPr lang="ru-RU" dirty="0" smtClean="0"/>
              <a:t>Посетитель».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2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275"/>
            <a:ext cx="9180004" cy="702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3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Музей и школа</a:t>
            </a:r>
            <a:r>
              <a:rPr lang="ru-RU" sz="3200" b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специфика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двух социокультурных институций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276618"/>
              </p:ext>
            </p:extLst>
          </p:nvPr>
        </p:nvGraphicFramePr>
        <p:xfrm>
          <a:off x="179512" y="1268760"/>
          <a:ext cx="8856984" cy="458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МУЗЕЙ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ШКОЛА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понимание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образовательной деятельности музея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как части общепедагогического процесса;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 осознание потребности художественных музеев в углублении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диалога с подрастающим поколением на широкой общегуманитарной основе;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осознание необходимости раннего художественного, музейного воспитания и развития зрителей с учетом таких важнейших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факторов становления личности, как семья и школа;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 разнообразие и высокий уровень методических разработок в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области образовательной деятельности музея и наличие материально-технических и организационных возможностей для их успешного практического использования;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наличие в музейной среде просветителей специалистов, проявляющих интерес к интеграции на практике подходов и методик школьной и музейной педагогики.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 предоставление учебным заведениям права самостоятельно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определять вариативные разделы учебного плана;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расширение штатной номенклатуры средних учебных заведений (в частности, введение в нее должностей заместителей директора по научной работе и по художественно-эстетическому воспитанию, а также должностей психолога, врача, социолога и т. д.);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 развитие процессов гуманизации и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гуманитаризации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образования, готовности групп педагогов к экспериментальной, инновационной работе;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формирование в учительском сообществе убеждения в том,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что комплексное сотрудничество с музеем является одним из возможных системообразующих компонентов инновационного преобразования учебно-воспитательной системы конкретной школы.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49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40"/>
            <a:ext cx="9144000" cy="71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59"/>
            <a:ext cx="5616624" cy="509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ОТ ОБРАЗА – К ВОООБРАЖЕНИЮ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06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759</Words>
  <Application>Microsoft Office PowerPoint</Application>
  <PresentationFormat>Экран (4:3)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МУЗЕЙ В ФОРМАТЕ СОЦИКУЛЬТУРНЫХ ПРАКТИК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В ФОРМАТЕ СОЦИКУЛЬТУРНЫХ ПРАКТИК</dc:title>
  <dc:creator>User</dc:creator>
  <cp:lastModifiedBy>znmr</cp:lastModifiedBy>
  <cp:revision>10</cp:revision>
  <dcterms:created xsi:type="dcterms:W3CDTF">2018-01-22T16:24:20Z</dcterms:created>
  <dcterms:modified xsi:type="dcterms:W3CDTF">2018-02-15T05:19:22Z</dcterms:modified>
</cp:coreProperties>
</file>